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1" r:id="rId5"/>
    <p:sldId id="269" r:id="rId6"/>
    <p:sldId id="268" r:id="rId7"/>
    <p:sldId id="270" r:id="rId8"/>
    <p:sldId id="271" r:id="rId9"/>
    <p:sldId id="274" r:id="rId10"/>
    <p:sldId id="272" r:id="rId11"/>
    <p:sldId id="27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AA8"/>
    <a:srgbClr val="9C9996"/>
    <a:srgbClr val="B4AFAA"/>
    <a:srgbClr val="B3B2AC"/>
    <a:srgbClr val="AEAAA5"/>
    <a:srgbClr val="9F9C99"/>
    <a:srgbClr val="BCB6B1"/>
    <a:srgbClr val="B1ABA6"/>
    <a:srgbClr val="828382"/>
    <a:srgbClr val="C6C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3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8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5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5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9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3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02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4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11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5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18675-5579-4AA2-B043-BCF58656B57D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53ED6-3100-43DC-A9FE-6FAB7C4C0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9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7151F-AB5B-4CDC-92D5-2D377DDB4757}"/>
              </a:ext>
            </a:extLst>
          </p:cNvPr>
          <p:cNvSpPr txBox="1"/>
          <p:nvPr/>
        </p:nvSpPr>
        <p:spPr>
          <a:xfrm>
            <a:off x="1702815" y="1782634"/>
            <a:ext cx="8786380" cy="30069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rgbClr val="002060"/>
                </a:solidFill>
              </a:rPr>
              <a:t>2021</a:t>
            </a:r>
            <a:r>
              <a:rPr lang="ko-KR" altLang="en-US" sz="6000" b="1" dirty="0">
                <a:solidFill>
                  <a:srgbClr val="002060"/>
                </a:solidFill>
              </a:rPr>
              <a:t>년 </a:t>
            </a:r>
            <a:r>
              <a:rPr lang="en-US" altLang="ko-KR" sz="6000" b="1" dirty="0">
                <a:solidFill>
                  <a:srgbClr val="002060"/>
                </a:solidFill>
              </a:rPr>
              <a:t>1</a:t>
            </a:r>
            <a:r>
              <a:rPr lang="ko-KR" altLang="en-US" sz="6000" b="1" dirty="0">
                <a:solidFill>
                  <a:srgbClr val="002060"/>
                </a:solidFill>
              </a:rPr>
              <a:t>학기</a:t>
            </a:r>
            <a:r>
              <a:rPr lang="en-US" altLang="ko-KR" sz="6000" b="1" dirty="0">
                <a:solidFill>
                  <a:srgbClr val="002060"/>
                </a:solidFill>
              </a:rPr>
              <a:t> </a:t>
            </a:r>
            <a:r>
              <a:rPr lang="ko-KR" altLang="en-US" sz="6000" b="1" dirty="0">
                <a:solidFill>
                  <a:srgbClr val="002060"/>
                </a:solidFill>
              </a:rPr>
              <a:t>일반화학</a:t>
            </a:r>
            <a:r>
              <a:rPr lang="en-US" altLang="ko-KR" sz="6000" b="1" dirty="0">
                <a:solidFill>
                  <a:srgbClr val="002060"/>
                </a:solidFill>
              </a:rPr>
              <a:t>1</a:t>
            </a:r>
          </a:p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rgbClr val="002060"/>
                </a:solidFill>
              </a:rPr>
              <a:t>중간시험 지침</a:t>
            </a:r>
            <a:endParaRPr lang="en-US" altLang="ko-KR" sz="6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14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5BE175-98D7-4A9A-928E-34C727B677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1" b="2637"/>
          <a:stretch/>
        </p:blipFill>
        <p:spPr>
          <a:xfrm>
            <a:off x="1404688" y="1907088"/>
            <a:ext cx="2500914" cy="4622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E1A0B5-3129-46C0-82A1-2F4A55F863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>
          <a:xfrm>
            <a:off x="5206865" y="1907088"/>
            <a:ext cx="2500913" cy="46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4A315-2276-463E-9A55-26E5B558ADA1}"/>
              </a:ext>
            </a:extLst>
          </p:cNvPr>
          <p:cNvSpPr txBox="1"/>
          <p:nvPr/>
        </p:nvSpPr>
        <p:spPr>
          <a:xfrm>
            <a:off x="327329" y="185834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altLang="ko-KR" sz="3200" b="1" dirty="0">
                <a:latin typeface="+mn-ea"/>
              </a:rPr>
              <a:t>IOS </a:t>
            </a:r>
            <a:r>
              <a:rPr lang="ko-KR" altLang="en-US" sz="3200" b="1" dirty="0">
                <a:latin typeface="+mn-ea"/>
              </a:rPr>
              <a:t>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AEBEF-E984-459C-98A3-605641655FEC}"/>
              </a:ext>
            </a:extLst>
          </p:cNvPr>
          <p:cNvSpPr txBox="1"/>
          <p:nvPr/>
        </p:nvSpPr>
        <p:spPr>
          <a:xfrm>
            <a:off x="932064" y="1024736"/>
            <a:ext cx="339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타임스탬프 어플 설치 후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실행</a:t>
            </a:r>
            <a:endParaRPr lang="en-US" altLang="ko-KR" b="1" dirty="0">
              <a:latin typeface="+mn-ea"/>
            </a:endParaRPr>
          </a:p>
          <a:p>
            <a:pPr algn="ctr"/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회원가입 필요 </a:t>
            </a:r>
            <a:r>
              <a:rPr lang="en-US" altLang="ko-KR" b="1" dirty="0">
                <a:latin typeface="+mn-ea"/>
              </a:rPr>
              <a:t>X)</a:t>
            </a:r>
            <a:endParaRPr lang="ko-KR" altLang="en-US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5B295-E9C6-4C6A-900D-8CF1901AE30D}"/>
              </a:ext>
            </a:extLst>
          </p:cNvPr>
          <p:cNvSpPr txBox="1"/>
          <p:nvPr/>
        </p:nvSpPr>
        <p:spPr>
          <a:xfrm>
            <a:off x="4681016" y="1024736"/>
            <a:ext cx="347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아래의 </a:t>
            </a:r>
            <a:r>
              <a:rPr lang="en-US" altLang="ko-KR" b="1" dirty="0">
                <a:latin typeface="+mn-ea"/>
              </a:rPr>
              <a:t>“</a:t>
            </a:r>
            <a:r>
              <a:rPr lang="ko-KR" altLang="en-US" b="1" dirty="0">
                <a:latin typeface="+mn-ea"/>
              </a:rPr>
              <a:t>카메라 모양</a:t>
            </a:r>
            <a:r>
              <a:rPr lang="en-US" altLang="ko-KR" b="1" dirty="0">
                <a:latin typeface="+mn-ea"/>
              </a:rPr>
              <a:t>”</a:t>
            </a:r>
          </a:p>
          <a:p>
            <a:pPr algn="ctr"/>
            <a:r>
              <a:rPr lang="ko-KR" altLang="en-US" b="1" dirty="0">
                <a:latin typeface="+mn-ea"/>
              </a:rPr>
              <a:t>버튼 누르기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B94B035-6A41-4030-B5BC-E818F797493F}"/>
              </a:ext>
            </a:extLst>
          </p:cNvPr>
          <p:cNvSpPr/>
          <p:nvPr/>
        </p:nvSpPr>
        <p:spPr>
          <a:xfrm>
            <a:off x="5974722" y="5848530"/>
            <a:ext cx="942123" cy="69927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B8EF2-D8B9-4A34-B42E-9303A8D86F1F}"/>
              </a:ext>
            </a:extLst>
          </p:cNvPr>
          <p:cNvSpPr txBox="1"/>
          <p:nvPr/>
        </p:nvSpPr>
        <p:spPr>
          <a:xfrm>
            <a:off x="8511387" y="1024735"/>
            <a:ext cx="3320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사진 찍을 템플릿 설정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→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오른쪽 위 시계모양 누르기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85DD14-6C4F-4124-ACE2-056054A1992D}"/>
              </a:ext>
            </a:extLst>
          </p:cNvPr>
          <p:cNvGrpSpPr/>
          <p:nvPr/>
        </p:nvGrpSpPr>
        <p:grpSpPr>
          <a:xfrm>
            <a:off x="9009041" y="1907088"/>
            <a:ext cx="2627176" cy="4622400"/>
            <a:chOff x="9009041" y="1907088"/>
            <a:chExt cx="2627176" cy="4622400"/>
          </a:xfrm>
        </p:grpSpPr>
        <p:pic>
          <p:nvPicPr>
            <p:cNvPr id="14" name="그림 13" descr="텍스트, 자연이(가) 표시된 사진&#10;&#10;자동 생성된 설명">
              <a:extLst>
                <a:ext uri="{FF2B5EF4-FFF2-40B4-BE49-F238E27FC236}">
                  <a16:creationId xmlns:a16="http://schemas.microsoft.com/office/drawing/2014/main" id="{6ACA2038-3F41-47B3-A02F-B97BF134C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6" b="12868"/>
            <a:stretch/>
          </p:blipFill>
          <p:spPr>
            <a:xfrm>
              <a:off x="9009041" y="1907088"/>
              <a:ext cx="2627175" cy="4622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3D4CF80-DB13-4050-976D-2E735CE8F690}"/>
                </a:ext>
              </a:extLst>
            </p:cNvPr>
            <p:cNvSpPr/>
            <p:nvPr/>
          </p:nvSpPr>
          <p:spPr>
            <a:xfrm>
              <a:off x="11077021" y="4553893"/>
              <a:ext cx="559196" cy="190118"/>
            </a:xfrm>
            <a:prstGeom prst="rect">
              <a:avLst/>
            </a:prstGeom>
            <a:solidFill>
              <a:srgbClr val="C6C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91807C-FA0F-49CF-91C7-6F4435E13D42}"/>
                </a:ext>
              </a:extLst>
            </p:cNvPr>
            <p:cNvSpPr/>
            <p:nvPr/>
          </p:nvSpPr>
          <p:spPr>
            <a:xfrm>
              <a:off x="10322629" y="4553893"/>
              <a:ext cx="479366" cy="190118"/>
            </a:xfrm>
            <a:prstGeom prst="rect">
              <a:avLst/>
            </a:prstGeom>
            <a:solidFill>
              <a:srgbClr val="8283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42DBBE-3030-4087-8FAE-C1401F08BF4E}"/>
                </a:ext>
              </a:extLst>
            </p:cNvPr>
            <p:cNvSpPr/>
            <p:nvPr/>
          </p:nvSpPr>
          <p:spPr>
            <a:xfrm>
              <a:off x="10970589" y="4553890"/>
              <a:ext cx="124538" cy="190123"/>
            </a:xfrm>
            <a:prstGeom prst="rect">
              <a:avLst/>
            </a:prstGeom>
            <a:solidFill>
              <a:srgbClr val="BCB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101C5E-27E7-41CA-A09E-D0099325BF7A}"/>
                </a:ext>
              </a:extLst>
            </p:cNvPr>
            <p:cNvSpPr/>
            <p:nvPr/>
          </p:nvSpPr>
          <p:spPr>
            <a:xfrm>
              <a:off x="10801996" y="4553889"/>
              <a:ext cx="168592" cy="190121"/>
            </a:xfrm>
            <a:prstGeom prst="rect">
              <a:avLst/>
            </a:prstGeom>
            <a:solidFill>
              <a:srgbClr val="9C99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28E9196A-8F91-4A86-8438-E264A94841F9}"/>
              </a:ext>
            </a:extLst>
          </p:cNvPr>
          <p:cNvSpPr/>
          <p:nvPr/>
        </p:nvSpPr>
        <p:spPr>
          <a:xfrm>
            <a:off x="11032858" y="1726278"/>
            <a:ext cx="778598" cy="5778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24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F37F25-7E12-4FE6-8D88-DFEC7DF7BE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" b="11207"/>
          <a:stretch/>
        </p:blipFill>
        <p:spPr>
          <a:xfrm>
            <a:off x="8736712" y="1643350"/>
            <a:ext cx="2533215" cy="46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5ADFA-B8D8-4C74-9DA4-5BC6DDF3316B}"/>
              </a:ext>
            </a:extLst>
          </p:cNvPr>
          <p:cNvSpPr txBox="1"/>
          <p:nvPr/>
        </p:nvSpPr>
        <p:spPr>
          <a:xfrm>
            <a:off x="522218" y="517171"/>
            <a:ext cx="3658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템플릿 중 </a:t>
            </a:r>
            <a:r>
              <a:rPr lang="en-US" altLang="ko-KR" b="1" dirty="0">
                <a:latin typeface="+mn-ea"/>
              </a:rPr>
              <a:t>“mini”</a:t>
            </a:r>
            <a:r>
              <a:rPr lang="ko-KR" altLang="en-US" b="1" dirty="0">
                <a:latin typeface="+mn-ea"/>
              </a:rPr>
              <a:t> 선택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400" dirty="0"/>
              <a:t>왼쪽 위 </a:t>
            </a:r>
            <a:r>
              <a:rPr lang="en-US" altLang="ko-KR" sz="1400" dirty="0"/>
              <a:t>&lt; </a:t>
            </a:r>
            <a:r>
              <a:rPr lang="ko-KR" altLang="en-US" sz="1400" dirty="0"/>
              <a:t>버튼을 눌러서 나가면 선택한 템플릿이 계속 적용되어 있습니다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C854A-D4C6-4A11-8619-B0188263AFE0}"/>
              </a:ext>
            </a:extLst>
          </p:cNvPr>
          <p:cNvSpPr txBox="1"/>
          <p:nvPr/>
        </p:nvSpPr>
        <p:spPr>
          <a:xfrm>
            <a:off x="4589560" y="641261"/>
            <a:ext cx="279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아래쪽의 동그라미를 </a:t>
            </a:r>
            <a:endParaRPr lang="en-US" altLang="ko-KR" b="1" dirty="0"/>
          </a:p>
          <a:p>
            <a:pPr algn="ctr"/>
            <a:r>
              <a:rPr lang="ko-KR" altLang="en-US" b="1" dirty="0"/>
              <a:t>눌러 사진 촬영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F6BA5-D680-42A4-8DEA-8603BB83D6A9}"/>
              </a:ext>
            </a:extLst>
          </p:cNvPr>
          <p:cNvSpPr txBox="1"/>
          <p:nvPr/>
        </p:nvSpPr>
        <p:spPr>
          <a:xfrm>
            <a:off x="7947255" y="348873"/>
            <a:ext cx="38113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오른쪽 위 공유하기 버튼을 눌러 </a:t>
            </a:r>
            <a:endParaRPr lang="en-US" altLang="ko-KR" b="1" dirty="0"/>
          </a:p>
          <a:p>
            <a:pPr algn="ctr"/>
            <a:r>
              <a:rPr lang="ko-KR" altLang="en-US" b="1" dirty="0"/>
              <a:t>오픈 </a:t>
            </a:r>
            <a:r>
              <a:rPr lang="ko-KR" altLang="en-US" b="1" dirty="0" err="1"/>
              <a:t>카톡방에</a:t>
            </a:r>
            <a:r>
              <a:rPr lang="ko-KR" altLang="en-US" b="1" dirty="0"/>
              <a:t> 바로 공유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여러 장 찍었을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저장 버튼을 눌러 앱 내 앨범이나 갤러리 속 사진들을 선택해 공유</a:t>
            </a:r>
            <a:r>
              <a:rPr lang="en-US" altLang="ko-KR" sz="1400" dirty="0"/>
              <a:t>) 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713B41-CE6A-4DB7-BADC-D8804BC057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" b="11207"/>
          <a:stretch/>
        </p:blipFill>
        <p:spPr>
          <a:xfrm>
            <a:off x="1085026" y="1643350"/>
            <a:ext cx="2533215" cy="4622400"/>
          </a:xfrm>
          <a:prstGeom prst="rect">
            <a:avLst/>
          </a:prstGeom>
        </p:spPr>
      </p:pic>
      <p:pic>
        <p:nvPicPr>
          <p:cNvPr id="13" name="그림 12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80BF72C0-03FF-4309-90A3-48B3621DEA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6" b="12868"/>
          <a:stretch/>
        </p:blipFill>
        <p:spPr>
          <a:xfrm>
            <a:off x="4863889" y="1643350"/>
            <a:ext cx="2627175" cy="46224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4F90BA4-21B5-4505-A6C8-94945227451C}"/>
              </a:ext>
            </a:extLst>
          </p:cNvPr>
          <p:cNvSpPr/>
          <p:nvPr/>
        </p:nvSpPr>
        <p:spPr>
          <a:xfrm>
            <a:off x="1770073" y="4495798"/>
            <a:ext cx="1163117" cy="176995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DD1D25-730E-4191-B858-2B802C664B43}"/>
              </a:ext>
            </a:extLst>
          </p:cNvPr>
          <p:cNvSpPr/>
          <p:nvPr/>
        </p:nvSpPr>
        <p:spPr>
          <a:xfrm>
            <a:off x="10296887" y="1579979"/>
            <a:ext cx="1281761" cy="6342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80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080" y="-25614"/>
            <a:ext cx="11686520" cy="6784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>
                <a:latin typeface="+mn-ea"/>
              </a:rPr>
              <a:t>2021-1 </a:t>
            </a:r>
            <a:r>
              <a:rPr lang="ko-KR" altLang="en-US" b="1" dirty="0">
                <a:latin typeface="+mn-ea"/>
              </a:rPr>
              <a:t>일반화학</a:t>
            </a:r>
            <a:r>
              <a:rPr lang="en-US" altLang="ko-KR" b="1" dirty="0">
                <a:latin typeface="+mn-ea"/>
              </a:rPr>
              <a:t>1 </a:t>
            </a:r>
            <a:r>
              <a:rPr lang="ko-KR" altLang="en-US" b="1" dirty="0">
                <a:latin typeface="+mn-ea"/>
              </a:rPr>
              <a:t>시험은 </a:t>
            </a:r>
            <a:r>
              <a:rPr lang="en-US" altLang="ko-KR" b="1" dirty="0">
                <a:latin typeface="+mn-ea"/>
              </a:rPr>
              <a:t>ZOOM</a:t>
            </a:r>
            <a:r>
              <a:rPr lang="ko-KR" altLang="en-US" b="1" dirty="0">
                <a:latin typeface="+mn-ea"/>
              </a:rPr>
              <a:t>을 활용해 학생의 모습을 실시간으로 확인하면서 온라인으로 진행됩니다</a:t>
            </a:r>
            <a:r>
              <a:rPr lang="en-US" altLang="ko-KR" b="1" dirty="0">
                <a:latin typeface="+mn-ea"/>
              </a:rPr>
              <a:t>. </a:t>
            </a:r>
            <a:r>
              <a:rPr lang="ko-KR" altLang="en-US" b="1" dirty="0">
                <a:latin typeface="+mn-ea"/>
              </a:rPr>
              <a:t>모든 학생은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비디오와 오디오 모두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ON </a:t>
            </a:r>
            <a:r>
              <a:rPr lang="ko-KR" altLang="en-US" b="1" dirty="0">
                <a:latin typeface="+mn-ea"/>
              </a:rPr>
              <a:t>상태여야 합니다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시험 일시 </a:t>
            </a:r>
            <a:r>
              <a:rPr lang="en-US" altLang="ko-KR" sz="1600" dirty="0">
                <a:latin typeface="+mn-ea"/>
              </a:rPr>
              <a:t>: 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2021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년 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4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월 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21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일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수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) 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오전 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9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시부터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 10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시 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15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분까지 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(75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분</a:t>
            </a:r>
            <a:r>
              <a:rPr lang="en-US" altLang="ko-KR" sz="1600" b="1" u="sng" dirty="0">
                <a:solidFill>
                  <a:srgbClr val="0070C0"/>
                </a:solidFill>
                <a:latin typeface="+mn-ea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+mn-ea"/>
              </a:rPr>
              <a:t>    (</a:t>
            </a:r>
            <a:r>
              <a:rPr lang="ko-KR" altLang="en-US" sz="1600" dirty="0">
                <a:latin typeface="+mn-ea"/>
              </a:rPr>
              <a:t>시험을 </a:t>
            </a:r>
            <a:r>
              <a:rPr lang="ko-KR" altLang="en-US" sz="1600" dirty="0" err="1">
                <a:latin typeface="+mn-ea"/>
              </a:rPr>
              <a:t>치르기</a:t>
            </a:r>
            <a:r>
              <a:rPr lang="ko-KR" altLang="en-US" sz="1600" dirty="0">
                <a:latin typeface="+mn-ea"/>
              </a:rPr>
              <a:t> 전 여러 가지 확인을 해야함으로 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</a:rPr>
              <a:t>오전 </a:t>
            </a:r>
            <a:r>
              <a:rPr lang="en-US" altLang="ko-KR" sz="1600" b="1" u="sng" dirty="0">
                <a:solidFill>
                  <a:srgbClr val="FF0000"/>
                </a:solidFill>
                <a:latin typeface="+mn-ea"/>
              </a:rPr>
              <a:t>8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</a:rPr>
              <a:t>시 </a:t>
            </a:r>
            <a:r>
              <a:rPr lang="en-US" altLang="ko-KR" sz="1600" b="1" u="sng" dirty="0">
                <a:solidFill>
                  <a:srgbClr val="FF0000"/>
                </a:solidFill>
                <a:latin typeface="+mn-ea"/>
              </a:rPr>
              <a:t>40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</a:rPr>
              <a:t>분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까지 반드시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ZOOM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에 접속 </a:t>
            </a:r>
            <a:r>
              <a:rPr lang="ko-KR" altLang="en-US" sz="1600" dirty="0">
                <a:latin typeface="+mn-ea"/>
              </a:rPr>
              <a:t>하셔야 합니다</a:t>
            </a:r>
            <a:r>
              <a:rPr lang="en-US" altLang="ko-KR" sz="1600" dirty="0">
                <a:latin typeface="+mn-ea"/>
              </a:rPr>
              <a:t>.)</a:t>
            </a:r>
          </a:p>
          <a:p>
            <a:pPr>
              <a:lnSpc>
                <a:spcPct val="200000"/>
              </a:lnSpc>
            </a:pPr>
            <a:endParaRPr lang="en-US" altLang="ko-KR" sz="10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2. </a:t>
            </a:r>
            <a:r>
              <a:rPr lang="ko-KR" altLang="en-US" b="1" dirty="0">
                <a:latin typeface="+mn-ea"/>
              </a:rPr>
              <a:t>학생 수가 많은 관계로 </a:t>
            </a:r>
            <a:r>
              <a:rPr lang="en-US" altLang="ko-KR" b="1" dirty="0">
                <a:latin typeface="+mn-ea"/>
              </a:rPr>
              <a:t>zoom</a:t>
            </a:r>
            <a:r>
              <a:rPr lang="ko-KR" altLang="en-US" b="1" dirty="0">
                <a:latin typeface="+mn-ea"/>
              </a:rPr>
              <a:t>회의를 </a:t>
            </a:r>
            <a:r>
              <a:rPr lang="en-US" altLang="ko-KR" b="1" dirty="0">
                <a:latin typeface="+mn-ea"/>
              </a:rPr>
              <a:t>4</a:t>
            </a:r>
            <a:r>
              <a:rPr lang="ko-KR" altLang="en-US" b="1" dirty="0">
                <a:latin typeface="+mn-ea"/>
              </a:rPr>
              <a:t> 개의 방으로 나눠 시험을 볼 것입니다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latin typeface="+mn-ea"/>
              </a:rPr>
              <a:t>한 반당 학생 </a:t>
            </a:r>
            <a:r>
              <a:rPr lang="en-US" altLang="ko-KR" sz="1600" dirty="0">
                <a:latin typeface="+mn-ea"/>
              </a:rPr>
              <a:t>16~17</a:t>
            </a:r>
            <a:r>
              <a:rPr lang="ko-KR" altLang="en-US" sz="1600" dirty="0">
                <a:latin typeface="+mn-ea"/>
              </a:rPr>
              <a:t>명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감독 조교 총 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명 </a:t>
            </a:r>
            <a:r>
              <a:rPr lang="en-US" altLang="ko-KR" sz="1600" dirty="0">
                <a:latin typeface="+mn-ea"/>
              </a:rPr>
              <a:t>/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참가자명은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“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학번 이름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”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으로 설정 후 입장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지키지 않는 경우 입장 불가능</a:t>
            </a:r>
            <a:r>
              <a:rPr lang="en-US" altLang="ko-KR" sz="1600" dirty="0">
                <a:latin typeface="+mn-ea"/>
              </a:rPr>
              <a:t>!!)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u="sng" dirty="0">
                <a:latin typeface="+mn-ea"/>
              </a:rPr>
              <a:t>배정된 반의 </a:t>
            </a:r>
            <a:r>
              <a:rPr lang="en-US" altLang="ko-KR" sz="1600" b="1" u="sng" dirty="0">
                <a:latin typeface="+mn-ea"/>
              </a:rPr>
              <a:t>zoom </a:t>
            </a:r>
            <a:r>
              <a:rPr lang="ko-KR" altLang="en-US" sz="1600" b="1" u="sng" dirty="0" err="1">
                <a:latin typeface="+mn-ea"/>
              </a:rPr>
              <a:t>주소을</a:t>
            </a:r>
            <a:r>
              <a:rPr lang="ko-KR" altLang="en-US" sz="1600" b="1" u="sng" dirty="0">
                <a:latin typeface="+mn-ea"/>
              </a:rPr>
              <a:t> 미리 확인하시고 제대로 접속해주세요</a:t>
            </a:r>
            <a:r>
              <a:rPr lang="en-US" altLang="ko-KR" sz="1600" b="1" u="sng" dirty="0">
                <a:latin typeface="+mn-ea"/>
              </a:rPr>
              <a:t>. 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</a:rPr>
              <a:t>다른 반에서 시험 응시 불가</a:t>
            </a:r>
            <a:r>
              <a:rPr lang="en-US" altLang="ko-KR" sz="1600" b="1" u="sng" dirty="0">
                <a:solidFill>
                  <a:srgbClr val="FF0000"/>
                </a:solidFill>
                <a:latin typeface="+mn-ea"/>
              </a:rPr>
              <a:t>!!</a:t>
            </a:r>
          </a:p>
          <a:p>
            <a:pPr>
              <a:lnSpc>
                <a:spcPct val="200000"/>
              </a:lnSpc>
            </a:pPr>
            <a:endParaRPr lang="en-US" altLang="ko-KR" sz="1000" u="sng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3. </a:t>
            </a:r>
            <a:r>
              <a:rPr lang="ko-KR" altLang="en-US" b="1" dirty="0">
                <a:latin typeface="+mn-ea"/>
              </a:rPr>
              <a:t>온라인 시험을 보기 위해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총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대의 전자기기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노트북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휴대폰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태블릿</a:t>
            </a:r>
            <a:r>
              <a:rPr lang="en-US" altLang="ko-KR" b="1" dirty="0">
                <a:latin typeface="+mn-ea"/>
              </a:rPr>
              <a:t>pc </a:t>
            </a:r>
            <a:r>
              <a:rPr lang="ko-KR" altLang="en-US" b="1" dirty="0">
                <a:latin typeface="+mn-ea"/>
              </a:rPr>
              <a:t>등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를 준비해주세요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dirty="0">
                <a:latin typeface="+mn-ea"/>
              </a:rPr>
              <a:t>전자기기</a:t>
            </a:r>
            <a:r>
              <a:rPr lang="en-US" altLang="ko-KR" sz="1600" b="1" dirty="0">
                <a:latin typeface="+mn-ea"/>
              </a:rPr>
              <a:t>1: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ZOOM </a:t>
            </a:r>
            <a:r>
              <a:rPr lang="ko-KR" altLang="en-US" sz="1600" dirty="0">
                <a:latin typeface="+mn-ea"/>
              </a:rPr>
              <a:t>접속용</a:t>
            </a:r>
            <a:r>
              <a:rPr lang="en-US" altLang="ko-KR" sz="1600" dirty="0">
                <a:latin typeface="+mn-ea"/>
              </a:rPr>
              <a:t> &amp; </a:t>
            </a:r>
            <a:r>
              <a:rPr lang="ko-KR" altLang="en-US" sz="1600" dirty="0">
                <a:latin typeface="+mn-ea"/>
              </a:rPr>
              <a:t>시험 전 주변 확인용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권장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휴대폰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– ZOOM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어플 설치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dirty="0">
                <a:latin typeface="+mn-ea"/>
              </a:rPr>
              <a:t>전자기기</a:t>
            </a:r>
            <a:r>
              <a:rPr lang="en-US" altLang="ko-KR" sz="1600" b="1" dirty="0">
                <a:latin typeface="+mn-ea"/>
              </a:rPr>
              <a:t>2: </a:t>
            </a:r>
            <a:r>
              <a:rPr lang="ko-KR" altLang="en-US" sz="1600" dirty="0">
                <a:latin typeface="+mn-ea"/>
              </a:rPr>
              <a:t>사이버 캠퍼스 답안 작성용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권장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노트북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/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데스크탑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+mn-ea"/>
              </a:rPr>
              <a:t>     위의 권장 기기 외에 다른 기기를 사용하고자 하는 학생은 어떤 기기를 어느 목적으로 사용할 것인지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b="1" u="sng" dirty="0">
                <a:solidFill>
                  <a:srgbClr val="FF0000"/>
                </a:solidFill>
                <a:latin typeface="+mn-ea"/>
              </a:rPr>
              <a:t>4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</a:rPr>
              <a:t>월 </a:t>
            </a:r>
            <a:r>
              <a:rPr lang="en-US" altLang="ko-KR" sz="1600" b="1" u="sng" dirty="0">
                <a:solidFill>
                  <a:srgbClr val="FF0000"/>
                </a:solidFill>
                <a:latin typeface="+mn-ea"/>
              </a:rPr>
              <a:t>15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</a:rPr>
              <a:t>일까지</a:t>
            </a:r>
            <a:r>
              <a:rPr lang="ko-KR" altLang="en-US" sz="1600" dirty="0">
                <a:latin typeface="+mn-ea"/>
              </a:rPr>
              <a:t> 연락 바랍니다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사전에 연락하지 않을 시 부정행위로 간주될 수 있습니다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959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DC39EE-04CB-43B4-BE98-C37866C8F4BE}"/>
              </a:ext>
            </a:extLst>
          </p:cNvPr>
          <p:cNvGrpSpPr/>
          <p:nvPr/>
        </p:nvGrpSpPr>
        <p:grpSpPr>
          <a:xfrm>
            <a:off x="338373" y="237980"/>
            <a:ext cx="11588436" cy="6107891"/>
            <a:chOff x="452673" y="247162"/>
            <a:chExt cx="11588436" cy="6107891"/>
          </a:xfrm>
        </p:grpSpPr>
        <p:sp>
          <p:nvSpPr>
            <p:cNvPr id="3" name="TextBox 2"/>
            <p:cNvSpPr txBox="1"/>
            <p:nvPr/>
          </p:nvSpPr>
          <p:spPr>
            <a:xfrm>
              <a:off x="452673" y="247162"/>
              <a:ext cx="11588436" cy="61078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/>
                <a:t>4. </a:t>
              </a:r>
              <a:r>
                <a:rPr lang="ko-KR" altLang="en-US" b="1" dirty="0"/>
                <a:t>시험 시작 </a:t>
              </a:r>
              <a:r>
                <a:rPr lang="en-US" altLang="ko-KR" b="1" dirty="0"/>
                <a:t>20</a:t>
              </a:r>
              <a:r>
                <a:rPr lang="ko-KR" altLang="en-US" b="1" dirty="0"/>
                <a:t>분 전부터 시험을 위한 출석체크 및 시험 환경 확인이 있습니다</a:t>
              </a:r>
              <a:r>
                <a:rPr lang="en-US" altLang="ko-KR" b="1" dirty="0"/>
                <a:t>.</a:t>
              </a:r>
              <a:r>
                <a:rPr lang="en-US" altLang="ko-KR" dirty="0"/>
                <a:t> </a:t>
              </a: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ko-KR" altLang="en-US" sz="1600" dirty="0"/>
                <a:t>먼저 </a:t>
              </a:r>
              <a:r>
                <a:rPr lang="ko-KR" altLang="en-US" sz="1600" b="1" dirty="0">
                  <a:solidFill>
                    <a:srgbClr val="C00000"/>
                  </a:solidFill>
                </a:rPr>
                <a:t>시험환경 사진</a:t>
              </a:r>
              <a:r>
                <a:rPr lang="ko-KR" altLang="en-US" sz="1600" dirty="0"/>
                <a:t>을 </a:t>
              </a:r>
              <a:r>
                <a:rPr lang="ko-KR" altLang="en-US" sz="1600" b="1" dirty="0">
                  <a:solidFill>
                    <a:srgbClr val="C00000"/>
                  </a:solidFill>
                </a:rPr>
                <a:t>타임스탬프 앱</a:t>
              </a:r>
              <a:r>
                <a:rPr lang="ko-KR" altLang="en-US" sz="1600" dirty="0"/>
                <a:t>으로 찍어 </a:t>
              </a:r>
              <a:r>
                <a:rPr lang="ko-KR" altLang="en-US" sz="1600" b="1" u="sng" dirty="0"/>
                <a:t>조교가 안내해주는 </a:t>
              </a:r>
              <a:r>
                <a:rPr lang="ko-KR" altLang="en-US" sz="1600" b="1" u="sng" dirty="0">
                  <a:solidFill>
                    <a:srgbClr val="C00000"/>
                  </a:solidFill>
                </a:rPr>
                <a:t>카톡 오픈채팅 링크로 제출</a:t>
              </a:r>
              <a:r>
                <a:rPr lang="ko-KR" altLang="en-US" sz="1600" dirty="0"/>
                <a:t>하세요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ko-KR" altLang="en-US" sz="1600" dirty="0"/>
                <a:t>그 후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조교가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각 학생의 얼굴과 이름을 보고 호명하여 </a:t>
              </a:r>
              <a:r>
                <a:rPr lang="ko-KR" altLang="en-US" sz="1600" b="1" u="sng" dirty="0">
                  <a:solidFill>
                    <a:srgbClr val="C00000"/>
                  </a:solidFill>
                </a:rPr>
                <a:t>출석을 체크</a:t>
              </a:r>
              <a:r>
                <a:rPr lang="ko-KR" altLang="en-US" sz="1600" dirty="0"/>
                <a:t>할 것입니다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lnSpc>
                  <a:spcPct val="200000"/>
                </a:lnSpc>
                <a:buFontTx/>
                <a:buChar char="-"/>
              </a:pPr>
              <a:r>
                <a:rPr lang="ko-KR" altLang="en-US" sz="1600" dirty="0"/>
                <a:t>조교가 확인 후 시험 환경이 </a:t>
              </a:r>
              <a:r>
                <a:rPr lang="en-US" altLang="ko-KR" sz="1600" dirty="0"/>
                <a:t>cheating</a:t>
              </a:r>
              <a:r>
                <a:rPr lang="ko-KR" altLang="en-US" sz="1600" dirty="0"/>
                <a:t>의 가능성이 있다고 판단되는 경우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시험 환경 정리를 요청할 것입니다</a:t>
              </a:r>
              <a:r>
                <a:rPr lang="en-US" altLang="ko-KR" sz="1600" dirty="0"/>
                <a:t>.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dirty="0"/>
                <a:t>-  </a:t>
              </a:r>
              <a:r>
                <a:rPr lang="ko-KR" altLang="en-US" sz="1600" dirty="0"/>
                <a:t>시험환경은 아래 사진들과 같이 세팅이 된 상태여야 하며</a:t>
              </a:r>
              <a:r>
                <a:rPr lang="en-US" altLang="ko-KR" sz="1600" dirty="0"/>
                <a:t>, zoom</a:t>
              </a:r>
              <a:r>
                <a:rPr lang="ko-KR" altLang="en-US" sz="1600" dirty="0"/>
                <a:t>화면에서도 동일하게 보여야 합니다</a:t>
              </a:r>
              <a:r>
                <a:rPr lang="en-US" altLang="ko-KR" sz="1600" dirty="0"/>
                <a:t>.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/>
                <a:t>         </a:t>
              </a:r>
            </a:p>
            <a:p>
              <a:pPr>
                <a:lnSpc>
                  <a:spcPct val="200000"/>
                </a:lnSpc>
              </a:pPr>
              <a:endParaRPr lang="en-US" altLang="ko-KR" dirty="0"/>
            </a:p>
            <a:p>
              <a:pPr>
                <a:lnSpc>
                  <a:spcPct val="200000"/>
                </a:lnSpc>
              </a:pPr>
              <a:endParaRPr lang="en-US" altLang="ko-KR" dirty="0"/>
            </a:p>
            <a:p>
              <a:pPr>
                <a:lnSpc>
                  <a:spcPct val="200000"/>
                </a:lnSpc>
              </a:pPr>
              <a:endParaRPr lang="en-US" altLang="ko-KR" dirty="0"/>
            </a:p>
            <a:p>
              <a:pPr>
                <a:lnSpc>
                  <a:spcPct val="200000"/>
                </a:lnSpc>
              </a:pPr>
              <a:endParaRPr lang="en-US" altLang="ko-KR" sz="1200" dirty="0"/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/>
                <a:t>깨끗한 책상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시험을 응시하는 화면 </a:t>
              </a:r>
              <a:r>
                <a:rPr lang="en-US" altLang="ko-KR" sz="1600" dirty="0"/>
                <a:t>(</a:t>
              </a:r>
              <a:r>
                <a:rPr lang="ko-KR" altLang="en-US" sz="1600" dirty="0"/>
                <a:t>시험 응시 화면 외에 화면에 다른 어떤 것도 허용되지 않음</a:t>
              </a:r>
              <a:r>
                <a:rPr lang="en-US" altLang="ko-KR" sz="1600" dirty="0"/>
                <a:t>), </a:t>
              </a:r>
              <a:r>
                <a:rPr lang="ko-KR" altLang="en-US" sz="1600" dirty="0"/>
                <a:t>양손이 모두 나와야 합니다</a:t>
              </a:r>
              <a:r>
                <a:rPr lang="en-US" altLang="ko-KR" sz="1600" dirty="0"/>
                <a:t>. 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1600" dirty="0"/>
                <a:t>시험 전 해당 구도로 촬영이 가능한지 꼭 확인</a:t>
              </a:r>
              <a:r>
                <a:rPr lang="en-US" altLang="ko-KR" sz="1600" dirty="0"/>
                <a:t>!!!!!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192BD-30A2-471A-AF31-4E4180634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3291" y="3045127"/>
              <a:ext cx="3647022" cy="20969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AFE1CD4-4AE2-44F7-86F6-6AE2FF76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2695" y="3038423"/>
              <a:ext cx="2850206" cy="2111600"/>
            </a:xfrm>
            <a:prstGeom prst="rect">
              <a:avLst/>
            </a:prstGeom>
          </p:spPr>
        </p:pic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1A6235CB-C179-48A0-844B-56B7FAB4DA62}"/>
              </a:ext>
            </a:extLst>
          </p:cNvPr>
          <p:cNvSpPr/>
          <p:nvPr/>
        </p:nvSpPr>
        <p:spPr>
          <a:xfrm>
            <a:off x="7213600" y="3704753"/>
            <a:ext cx="1193800" cy="279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2A71E34-083F-4A2A-90CF-F1D9FA82FBBE}"/>
              </a:ext>
            </a:extLst>
          </p:cNvPr>
          <p:cNvSpPr/>
          <p:nvPr/>
        </p:nvSpPr>
        <p:spPr>
          <a:xfrm rot="20844500">
            <a:off x="8636001" y="3406225"/>
            <a:ext cx="889000" cy="3937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9163F-50CC-43F6-8B5B-A02CFFD2F1B3}"/>
              </a:ext>
            </a:extLst>
          </p:cNvPr>
          <p:cNvSpPr txBox="1"/>
          <p:nvPr/>
        </p:nvSpPr>
        <p:spPr>
          <a:xfrm>
            <a:off x="9652002" y="3141410"/>
            <a:ext cx="2348720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이런 메모지들 없애고 </a:t>
            </a:r>
            <a:endParaRPr lang="en-US" altLang="ko-KR" sz="1200" dirty="0"/>
          </a:p>
          <a:p>
            <a:pPr algn="ctr"/>
            <a:r>
              <a:rPr lang="ko-KR" altLang="en-US" sz="1200" dirty="0"/>
              <a:t>깨끗한 책상 환경 마련해주세요</a:t>
            </a:r>
          </a:p>
        </p:txBody>
      </p:sp>
    </p:spTree>
    <p:extLst>
      <p:ext uri="{BB962C8B-B14F-4D97-AF65-F5344CB8AC3E}">
        <p14:creationId xmlns:p14="http://schemas.microsoft.com/office/powerpoint/2010/main" val="149030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800" y="341891"/>
            <a:ext cx="11627427" cy="60463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5. </a:t>
            </a:r>
            <a:r>
              <a:rPr lang="ko-KR" altLang="en-US" b="1" dirty="0">
                <a:latin typeface="+mn-ea"/>
              </a:rPr>
              <a:t>시험을 위한 사전 준비가 모두 완료되었을 경우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시험 시작을 기다려주세요</a:t>
            </a:r>
            <a:r>
              <a:rPr lang="en-US" altLang="ko-KR" b="1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6. </a:t>
            </a:r>
            <a:r>
              <a:rPr lang="ko-KR" altLang="en-US" b="1" dirty="0">
                <a:latin typeface="+mn-ea"/>
              </a:rPr>
              <a:t>시험 문제 및 답안 작성은 사이버캠퍼스 </a:t>
            </a:r>
            <a:r>
              <a:rPr lang="ko-KR" altLang="en-US" b="1" u="sng" dirty="0">
                <a:latin typeface="+mn-ea"/>
              </a:rPr>
              <a:t>시험 탭</a:t>
            </a:r>
            <a:r>
              <a:rPr lang="ko-KR" altLang="en-US" b="1" dirty="0">
                <a:latin typeface="+mn-ea"/>
              </a:rPr>
              <a:t>을 통해 확인하고 작성하실 수 있습니다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7. </a:t>
            </a:r>
            <a:r>
              <a:rPr lang="ko-KR" altLang="en-US" b="1" dirty="0">
                <a:latin typeface="+mn-ea"/>
              </a:rPr>
              <a:t>일반화학</a:t>
            </a:r>
            <a:r>
              <a:rPr lang="en-US" altLang="ko-KR" b="1" dirty="0">
                <a:latin typeface="+mn-ea"/>
              </a:rPr>
              <a:t>1 </a:t>
            </a:r>
            <a:r>
              <a:rPr lang="ko-KR" altLang="en-US" b="1" dirty="0">
                <a:latin typeface="+mn-ea"/>
              </a:rPr>
              <a:t>시험 문제는 객관식 및 주관식이 섞여서 출제될 예정입니다</a:t>
            </a:r>
            <a:r>
              <a:rPr lang="en-US" altLang="ko-KR" b="1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8. </a:t>
            </a:r>
            <a:r>
              <a:rPr lang="ko-KR" altLang="en-US" b="1" dirty="0">
                <a:latin typeface="+mn-ea"/>
              </a:rPr>
              <a:t>시험시간 중 질문이 있는 학생들은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캠을 향해 조교가 알아차릴 수 있도록 한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손을 흔들</a:t>
            </a:r>
            <a:r>
              <a:rPr lang="ko-KR" altLang="en-US" b="1" dirty="0">
                <a:latin typeface="+mn-ea"/>
              </a:rPr>
              <a:t>어주십시오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1600" b="1" dirty="0">
                <a:latin typeface="+mn-ea"/>
              </a:rPr>
              <a:t>-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 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</a:rPr>
              <a:t>시험시간 내</a:t>
            </a:r>
            <a:r>
              <a:rPr lang="en-US" altLang="ko-KR" sz="1600" b="1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</a:rPr>
              <a:t>채팅 사용 금지</a:t>
            </a:r>
            <a:r>
              <a:rPr lang="en-US" altLang="ko-KR" sz="1600" b="1" u="sng" dirty="0">
                <a:solidFill>
                  <a:srgbClr val="FF0000"/>
                </a:solidFill>
                <a:latin typeface="+mn-ea"/>
              </a:rPr>
              <a:t> ⇒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</a:rPr>
              <a:t> 오디오를 통해 질문</a:t>
            </a:r>
            <a:r>
              <a:rPr lang="ko-KR" altLang="en-US" sz="1600" b="1" dirty="0">
                <a:latin typeface="+mn-ea"/>
              </a:rPr>
              <a:t>할 것</a:t>
            </a:r>
            <a:r>
              <a:rPr lang="en-US" altLang="ko-KR" sz="1600" b="1" dirty="0">
                <a:latin typeface="+mn-ea"/>
              </a:rPr>
              <a:t>!!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       </a:t>
            </a:r>
            <a:r>
              <a:rPr lang="ko-KR" altLang="en-US" sz="1600" b="1" dirty="0">
                <a:latin typeface="+mn-ea"/>
              </a:rPr>
              <a:t>질문이 답의 유출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및 힌트 제공 등의 여지가 있다고 판단되는 경우 불이익이 있으니 신중하게 질문해주시기 바랍니다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</a:rPr>
              <a:t>9. </a:t>
            </a:r>
            <a:r>
              <a:rPr lang="ko-KR" altLang="en-US" b="1" dirty="0">
                <a:latin typeface="+mn-ea"/>
              </a:rPr>
              <a:t>시험시간 중 먼저 답안지를 제출하고 퇴실을 원하는 학생은 “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제출</a:t>
            </a:r>
            <a:r>
              <a:rPr lang="ko-KR" altLang="en-US" b="1" dirty="0">
                <a:latin typeface="+mn-ea"/>
              </a:rPr>
              <a:t>” 버튼을 누르고 두 손을 조교가 볼 수 있도록 가만히 들어 주시면 됩니다</a:t>
            </a:r>
            <a:r>
              <a:rPr lang="en-US" altLang="ko-KR" b="1" dirty="0">
                <a:latin typeface="+mn-ea"/>
              </a:rPr>
              <a:t>. </a:t>
            </a:r>
            <a:r>
              <a:rPr lang="ko-KR" altLang="en-US" b="1" dirty="0">
                <a:latin typeface="+mn-ea"/>
              </a:rPr>
              <a:t>조교가 확인 후 퇴실 가능 여부를 알려드릴 것입니다</a:t>
            </a:r>
            <a:r>
              <a:rPr lang="en-US" altLang="ko-KR" b="1" dirty="0">
                <a:latin typeface="+mn-ea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latin typeface="+mn-ea"/>
              </a:rPr>
              <a:t>     - 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시험 종료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10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분 전부터는 개별 퇴실 불가능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,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시험 응시 시간이 끝난 후에는 자유롭게 퇴실하시면 됩니다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762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C6F7E2-330C-41BD-AF45-22A4E179CEAF}"/>
              </a:ext>
            </a:extLst>
          </p:cNvPr>
          <p:cNvSpPr txBox="1"/>
          <p:nvPr/>
        </p:nvSpPr>
        <p:spPr>
          <a:xfrm>
            <a:off x="4418297" y="325924"/>
            <a:ext cx="3355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+mn-ea"/>
              </a:rPr>
              <a:t>※ </a:t>
            </a:r>
            <a:r>
              <a:rPr lang="ko-KR" altLang="en-US" sz="4800" b="1" dirty="0">
                <a:latin typeface="+mn-ea"/>
              </a:rPr>
              <a:t>주의사항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49957-117E-4BF3-B727-5A622F41FC3B}"/>
              </a:ext>
            </a:extLst>
          </p:cNvPr>
          <p:cNvSpPr txBox="1"/>
          <p:nvPr/>
        </p:nvSpPr>
        <p:spPr>
          <a:xfrm>
            <a:off x="254982" y="1346727"/>
            <a:ext cx="11682035" cy="4928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>
                <a:latin typeface="+mn-ea"/>
              </a:rPr>
              <a:t>모든 학생들의 오디오를 켤 예정이므로 시험을 같이 보는 학우들을 위해 </a:t>
            </a:r>
            <a:r>
              <a:rPr lang="ko-KR" altLang="en-US" b="1" u="sng" dirty="0">
                <a:solidFill>
                  <a:srgbClr val="FF0000"/>
                </a:solidFill>
                <a:latin typeface="+mn-ea"/>
              </a:rPr>
              <a:t>조용한 환경 조성을 부탁</a:t>
            </a:r>
            <a:r>
              <a:rPr lang="ko-KR" altLang="en-US" b="1" dirty="0">
                <a:latin typeface="+mn-ea"/>
              </a:rPr>
              <a:t> 드립니다</a:t>
            </a:r>
            <a:r>
              <a:rPr lang="en-US" altLang="ko-KR" dirty="0">
                <a:latin typeface="+mn-ea"/>
              </a:rPr>
              <a:t>.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이어폰 사용 불가</a:t>
            </a:r>
            <a:r>
              <a:rPr lang="en-US" altLang="ko-KR" b="1" dirty="0">
                <a:latin typeface="+mn-ea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400" b="1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>
                <a:latin typeface="+mn-ea"/>
              </a:rPr>
              <a:t>시험 도중 전화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메신저 등이 울리지 않도록 휴대폰은 비행기 모드 혹은 방해 금지 모드 등으로 전환해주시고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카톡 </a:t>
            </a:r>
            <a:r>
              <a:rPr lang="en-US" altLang="ko-KR" b="1" dirty="0">
                <a:latin typeface="+mn-ea"/>
              </a:rPr>
              <a:t>PC </a:t>
            </a:r>
            <a:r>
              <a:rPr lang="ko-KR" altLang="en-US" b="1" dirty="0">
                <a:latin typeface="+mn-ea"/>
              </a:rPr>
              <a:t>버전은 로그아웃주세요</a:t>
            </a:r>
            <a:r>
              <a:rPr lang="en-US" altLang="ko-KR" b="1" dirty="0">
                <a:latin typeface="+mn-ea"/>
              </a:rPr>
              <a:t>.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시험 도중 울리는 경우 부정행위로 간주되며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점 처리 됩니다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!!!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400" b="1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>
                <a:latin typeface="+mn-ea"/>
              </a:rPr>
              <a:t>영상 통화 및 </a:t>
            </a:r>
            <a:r>
              <a:rPr lang="en-US" altLang="ko-KR" b="1" dirty="0">
                <a:latin typeface="+mn-ea"/>
              </a:rPr>
              <a:t>ZOOM </a:t>
            </a:r>
            <a:r>
              <a:rPr lang="ko-KR" altLang="en-US" b="1" dirty="0">
                <a:latin typeface="+mn-ea"/>
              </a:rPr>
              <a:t>용 전자 기기에 카메라와 오디오 기능이 모두 가능한지 확인해주시고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시험 응시 동안의 예시와 같은 화면 세팅이 가능한지 사전에 확인해주세요</a:t>
            </a:r>
            <a:r>
              <a:rPr lang="en-US" altLang="ko-KR" b="1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400" b="1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>
                <a:latin typeface="+mn-ea"/>
              </a:rPr>
              <a:t>시험 도중 카메라가 꺼지거나 연결이 끊겨 조교가 학생의 상황을 오래도록 파악하지 못하게 되는 경우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한 차례 경고 후 부정행위로 간주하겠습니다</a:t>
            </a:r>
            <a:r>
              <a:rPr lang="en-US" altLang="ko-KR" b="1" dirty="0">
                <a:latin typeface="+mn-ea"/>
              </a:rPr>
              <a:t>. </a:t>
            </a:r>
            <a:r>
              <a:rPr lang="ko-KR" altLang="en-US" b="1" dirty="0">
                <a:latin typeface="+mn-ea"/>
              </a:rPr>
              <a:t>인터넷 연결 상태와 배터리 등을 확인해 주세요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188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3620" y="1636307"/>
            <a:ext cx="11488847" cy="3072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lt"/>
              </a:rPr>
              <a:t>*** </a:t>
            </a:r>
            <a:r>
              <a:rPr lang="ko-KR" altLang="en-US" sz="2000" b="1" dirty="0">
                <a:latin typeface="+mn-lt"/>
              </a:rPr>
              <a:t>온라인 시험으로 진행되는 만큼 다소 엄격하게 기준을 세웠으니 양해 바랍니다</a:t>
            </a:r>
            <a:r>
              <a:rPr lang="en-US" altLang="ko-KR" sz="2000" b="1" dirty="0">
                <a:latin typeface="+mn-lt"/>
              </a:rPr>
              <a:t>. </a:t>
            </a:r>
            <a:br>
              <a:rPr lang="en-US" altLang="ko-KR" sz="2000" b="1" dirty="0">
                <a:latin typeface="+mn-lt"/>
              </a:rPr>
            </a:br>
            <a:r>
              <a:rPr lang="en-US" altLang="ko-KR" sz="2000" b="1" dirty="0">
                <a:latin typeface="+mn-lt"/>
              </a:rPr>
              <a:t>     </a:t>
            </a:r>
            <a:r>
              <a:rPr lang="ko-KR" altLang="en-US" sz="2000" b="1" dirty="0">
                <a:latin typeface="+mn-lt"/>
              </a:rPr>
              <a:t>모든 학생들이 공정하게 시험을 치루고</a:t>
            </a:r>
            <a:r>
              <a:rPr lang="en-US" altLang="ko-KR" sz="2000" b="1" dirty="0">
                <a:latin typeface="+mn-lt"/>
              </a:rPr>
              <a:t>,</a:t>
            </a:r>
            <a:r>
              <a:rPr lang="ko-KR" altLang="en-US" sz="2000" b="1" dirty="0">
                <a:latin typeface="+mn-lt"/>
              </a:rPr>
              <a:t> 부정행위를 철저히 방지하기 위해 정한 기준들입니다</a:t>
            </a:r>
            <a:r>
              <a:rPr lang="en-US" altLang="ko-KR" sz="2000" b="1" dirty="0">
                <a:latin typeface="+mn-lt"/>
              </a:rPr>
              <a:t>. </a:t>
            </a:r>
            <a:br>
              <a:rPr lang="en-US" altLang="ko-KR" sz="2000" b="1" dirty="0">
                <a:latin typeface="+mn-lt"/>
              </a:rPr>
            </a:br>
            <a:r>
              <a:rPr lang="en-US" altLang="ko-KR" sz="2000" b="1" dirty="0">
                <a:latin typeface="+mn-lt"/>
              </a:rPr>
              <a:t>     </a:t>
            </a:r>
            <a:r>
              <a:rPr lang="ko-KR" altLang="en-US" sz="2000" b="1" dirty="0">
                <a:latin typeface="+mn-lt"/>
              </a:rPr>
              <a:t>지침들을 잘 숙지하셔서 불이익이 없도록 시험을 위한 사전 준비 잘 </a:t>
            </a:r>
            <a:r>
              <a:rPr lang="ko-KR" altLang="en-US" sz="2000" b="1" dirty="0"/>
              <a:t>하길 바랍니다</a:t>
            </a:r>
            <a:r>
              <a:rPr lang="en-US" altLang="ko-KR" sz="20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     </a:t>
            </a:r>
            <a:r>
              <a:rPr lang="ko-KR" altLang="en-US" sz="2000" b="1" dirty="0"/>
              <a:t>기타 문의 및 건의 사항은 </a:t>
            </a:r>
            <a:r>
              <a:rPr lang="en-US" altLang="ko-KR" sz="2000" b="1" dirty="0">
                <a:solidFill>
                  <a:srgbClr val="0070C0"/>
                </a:solidFill>
              </a:rPr>
              <a:t>nhhur@sogang.ac.kr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이나 </a:t>
            </a:r>
            <a:r>
              <a:rPr lang="en-US" altLang="ko-KR" sz="2000" b="1" dirty="0">
                <a:solidFill>
                  <a:srgbClr val="0070C0"/>
                </a:solidFill>
              </a:rPr>
              <a:t>jychung94@naver.com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로 연락주시고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     </a:t>
            </a:r>
            <a:r>
              <a:rPr lang="ko-KR" altLang="en-US" sz="2000" b="1" dirty="0"/>
              <a:t>수정 내용이나 추가 공지사항이 있을 경우 메일 혹은 사이버캠퍼스를 통해 전달 하겠습니다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62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70FF6-549B-4BAA-BB59-2016FC923B98}"/>
              </a:ext>
            </a:extLst>
          </p:cNvPr>
          <p:cNvSpPr txBox="1"/>
          <p:nvPr/>
        </p:nvSpPr>
        <p:spPr>
          <a:xfrm>
            <a:off x="1829447" y="410988"/>
            <a:ext cx="8533105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5400" b="1" dirty="0">
                <a:latin typeface="+mn-ea"/>
              </a:rPr>
              <a:t>타임스탬프 어플 사용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4379A-A2F0-434D-A178-3A6FFD0B3268}"/>
              </a:ext>
            </a:extLst>
          </p:cNvPr>
          <p:cNvSpPr txBox="1"/>
          <p:nvPr/>
        </p:nvSpPr>
        <p:spPr>
          <a:xfrm>
            <a:off x="1193548" y="4833122"/>
            <a:ext cx="10353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시험 당일 카톡으로 주변 상황을 보내 달라고 요청한 시각이 기재된 사진을 조교한테 보내주시면 됩니다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예시 사진의 경우 프라이버시를 위해 </a:t>
            </a:r>
            <a:r>
              <a:rPr lang="ko-KR" altLang="en-US" sz="1600" dirty="0" err="1"/>
              <a:t>블러</a:t>
            </a:r>
            <a:r>
              <a:rPr lang="ko-KR" altLang="en-US" sz="1600" dirty="0"/>
              <a:t> 처리되었으나 실제로는 아무 처리하지 않은 원본 사진을 보내주시면 되며</a:t>
            </a:r>
            <a:r>
              <a:rPr lang="en-US" altLang="ko-KR" sz="1600" dirty="0"/>
              <a:t>, </a:t>
            </a:r>
            <a:r>
              <a:rPr lang="ko-KR" altLang="en-US" sz="1600" dirty="0"/>
              <a:t>시험이 끝난 후 성적 처리가 완료되면 깨끗이 삭제할 예정입니다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사진은 본인이 시험 응시장소에 앉았을 때 시야에 들어오는 곳이 모두 포함되도록 해주세요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9F9AB0-C9AB-4537-8A02-83731ED4EA4E}"/>
              </a:ext>
            </a:extLst>
          </p:cNvPr>
          <p:cNvGrpSpPr/>
          <p:nvPr/>
        </p:nvGrpSpPr>
        <p:grpSpPr>
          <a:xfrm>
            <a:off x="1803616" y="1641821"/>
            <a:ext cx="8584766" cy="2848843"/>
            <a:chOff x="2083233" y="1748557"/>
            <a:chExt cx="8584766" cy="284884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68637A-8269-419F-8346-3991CBCE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8382" y="1748557"/>
              <a:ext cx="2759942" cy="275994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1EEE448-FD65-404C-B94D-4EA0B2E43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533" y="1748558"/>
              <a:ext cx="2759942" cy="275994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B69DD29-D5B4-48C5-9D54-BB4606050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163180" y="1668610"/>
              <a:ext cx="2759942" cy="2919836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E1BA94D-22CA-4312-A895-FD587AA81240}"/>
                </a:ext>
              </a:extLst>
            </p:cNvPr>
            <p:cNvSpPr/>
            <p:nvPr/>
          </p:nvSpPr>
          <p:spPr>
            <a:xfrm>
              <a:off x="8840426" y="4171950"/>
              <a:ext cx="1827573" cy="42545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2B1E66-8EDD-4159-B080-248E233CB175}"/>
              </a:ext>
            </a:extLst>
          </p:cNvPr>
          <p:cNvCxnSpPr>
            <a:cxnSpLocks/>
          </p:cNvCxnSpPr>
          <p:nvPr/>
        </p:nvCxnSpPr>
        <p:spPr>
          <a:xfrm>
            <a:off x="5651373" y="5143500"/>
            <a:ext cx="195442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1F52D28-CBFB-4450-B933-82775605737B}"/>
              </a:ext>
            </a:extLst>
          </p:cNvPr>
          <p:cNvSpPr/>
          <p:nvPr/>
        </p:nvSpPr>
        <p:spPr>
          <a:xfrm rot="20670007">
            <a:off x="7239131" y="4543321"/>
            <a:ext cx="1199009" cy="21825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C0CAD1E-CCFF-4A7C-BE93-9BCE903C92BE}"/>
              </a:ext>
            </a:extLst>
          </p:cNvPr>
          <p:cNvCxnSpPr>
            <a:cxnSpLocks/>
          </p:cNvCxnSpPr>
          <p:nvPr/>
        </p:nvCxnSpPr>
        <p:spPr>
          <a:xfrm>
            <a:off x="1466661" y="1337400"/>
            <a:ext cx="9069966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FC959E-5211-431C-8EAC-3FFE2333780D}"/>
              </a:ext>
            </a:extLst>
          </p:cNvPr>
          <p:cNvSpPr txBox="1"/>
          <p:nvPr/>
        </p:nvSpPr>
        <p:spPr>
          <a:xfrm>
            <a:off x="10188775" y="4100417"/>
            <a:ext cx="1619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← </a:t>
            </a:r>
            <a:r>
              <a:rPr lang="ko-KR" altLang="en-US" sz="1400" b="1" dirty="0">
                <a:solidFill>
                  <a:srgbClr val="FF0000"/>
                </a:solidFill>
              </a:rPr>
              <a:t>필수</a:t>
            </a:r>
            <a:r>
              <a:rPr lang="en-US" altLang="ko-KR" sz="1400" b="1" dirty="0">
                <a:solidFill>
                  <a:srgbClr val="FF0000"/>
                </a:solidFill>
              </a:rPr>
              <a:t>!!!</a:t>
            </a:r>
          </a:p>
          <a:p>
            <a:pPr algn="ctr"/>
            <a:r>
              <a:rPr lang="ko-KR" altLang="en-US" sz="1400" b="1" u="sng" dirty="0">
                <a:solidFill>
                  <a:srgbClr val="FF0000"/>
                </a:solidFill>
                <a:latin typeface="+mn-ea"/>
              </a:rPr>
              <a:t>시간 </a:t>
            </a:r>
            <a:r>
              <a:rPr lang="ko-KR" altLang="en-US" sz="1400" b="1" u="sng" dirty="0" err="1">
                <a:solidFill>
                  <a:srgbClr val="FF0000"/>
                </a:solidFill>
                <a:latin typeface="+mn-ea"/>
              </a:rPr>
              <a:t>미기재시</a:t>
            </a:r>
            <a:r>
              <a:rPr lang="ko-KR" altLang="en-US" sz="1400" b="1" u="sng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400" b="1" u="sng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1400" b="1" u="sng" dirty="0">
                <a:solidFill>
                  <a:srgbClr val="FF0000"/>
                </a:solidFill>
                <a:latin typeface="+mn-ea"/>
              </a:rPr>
              <a:t>부정행위</a:t>
            </a:r>
            <a:r>
              <a:rPr lang="ko-KR" altLang="en-US" sz="1400" b="1" dirty="0">
                <a:solidFill>
                  <a:srgbClr val="FF0000"/>
                </a:solidFill>
              </a:rPr>
              <a:t>로 간주</a:t>
            </a:r>
            <a:r>
              <a:rPr lang="en-US" altLang="ko-KR" sz="1400" b="1" dirty="0">
                <a:solidFill>
                  <a:srgbClr val="FF0000"/>
                </a:solidFill>
              </a:rPr>
              <a:t>!!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51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F0FB8A-CC8A-4CC4-8EAE-43F9734DB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9" b="27071"/>
          <a:stretch/>
        </p:blipFill>
        <p:spPr>
          <a:xfrm>
            <a:off x="1260110" y="1936137"/>
            <a:ext cx="2737147" cy="4620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B54A5-CF36-4CE8-90DB-52206312C297}"/>
              </a:ext>
            </a:extLst>
          </p:cNvPr>
          <p:cNvSpPr txBox="1"/>
          <p:nvPr/>
        </p:nvSpPr>
        <p:spPr>
          <a:xfrm>
            <a:off x="318276" y="183946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ko-KR" altLang="en-US" sz="3200" b="1" dirty="0">
                <a:latin typeface="+mn-ea"/>
              </a:rPr>
              <a:t>안드로이드</a:t>
            </a:r>
            <a:r>
              <a:rPr lang="en-US" altLang="ko-KR" sz="3200" b="1" dirty="0">
                <a:latin typeface="+mn-ea"/>
              </a:rPr>
              <a:t> </a:t>
            </a:r>
            <a:r>
              <a:rPr lang="ko-KR" altLang="en-US" sz="3200" b="1" dirty="0">
                <a:latin typeface="+mn-ea"/>
              </a:rPr>
              <a:t>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59CA5-E7D2-40DB-A83E-6B3E25619636}"/>
              </a:ext>
            </a:extLst>
          </p:cNvPr>
          <p:cNvSpPr txBox="1"/>
          <p:nvPr/>
        </p:nvSpPr>
        <p:spPr>
          <a:xfrm>
            <a:off x="932064" y="1024736"/>
            <a:ext cx="339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타임스탬프 어플 설치 후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실행</a:t>
            </a:r>
            <a:endParaRPr lang="en-US" altLang="ko-KR" b="1" dirty="0">
              <a:latin typeface="+mn-ea"/>
            </a:endParaRPr>
          </a:p>
          <a:p>
            <a:pPr algn="ctr"/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회원가입 필요 </a:t>
            </a:r>
            <a:r>
              <a:rPr lang="en-US" altLang="ko-KR" b="1" dirty="0">
                <a:latin typeface="+mn-ea"/>
              </a:rPr>
              <a:t>X)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2BB1-A052-4EDD-A7CC-1CBD73655BF3}"/>
              </a:ext>
            </a:extLst>
          </p:cNvPr>
          <p:cNvSpPr txBox="1"/>
          <p:nvPr/>
        </p:nvSpPr>
        <p:spPr>
          <a:xfrm>
            <a:off x="4681016" y="1024736"/>
            <a:ext cx="347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아래의 </a:t>
            </a:r>
            <a:r>
              <a:rPr lang="en-US" altLang="ko-KR" b="1" dirty="0">
                <a:latin typeface="+mn-ea"/>
              </a:rPr>
              <a:t>“</a:t>
            </a:r>
            <a:r>
              <a:rPr lang="ko-KR" altLang="en-US" b="1" dirty="0">
                <a:latin typeface="+mn-ea"/>
              </a:rPr>
              <a:t>카메라 모양</a:t>
            </a:r>
            <a:r>
              <a:rPr lang="en-US" altLang="ko-KR" b="1" dirty="0">
                <a:latin typeface="+mn-ea"/>
              </a:rPr>
              <a:t>”</a:t>
            </a:r>
          </a:p>
          <a:p>
            <a:pPr algn="ctr"/>
            <a:r>
              <a:rPr lang="ko-KR" altLang="en-US" b="1" dirty="0">
                <a:latin typeface="+mn-ea"/>
              </a:rPr>
              <a:t>버튼 누르기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36FEC-82E6-4F72-97C3-B9AE32C207FC}"/>
              </a:ext>
            </a:extLst>
          </p:cNvPr>
          <p:cNvSpPr txBox="1"/>
          <p:nvPr/>
        </p:nvSpPr>
        <p:spPr>
          <a:xfrm>
            <a:off x="8624461" y="1024736"/>
            <a:ext cx="290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사진 찍을 템플릿 설정 </a:t>
            </a:r>
            <a:endParaRPr lang="en-US" altLang="ko-KR" b="1" dirty="0">
              <a:latin typeface="+mn-ea"/>
            </a:endParaRPr>
          </a:p>
          <a:p>
            <a:pPr algn="ctr"/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→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오른쪽 위 도장 누르기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F81691-B81B-4A6D-8F41-9E0C5BDCD7ED}"/>
              </a:ext>
            </a:extLst>
          </p:cNvPr>
          <p:cNvGrpSpPr/>
          <p:nvPr/>
        </p:nvGrpSpPr>
        <p:grpSpPr>
          <a:xfrm>
            <a:off x="8839434" y="1801641"/>
            <a:ext cx="2687105" cy="4755219"/>
            <a:chOff x="8839434" y="1801641"/>
            <a:chExt cx="2687105" cy="47552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36ADAF-EC6F-4808-84B2-51EA6AD2E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38" b="11551"/>
            <a:stretch/>
          </p:blipFill>
          <p:spPr>
            <a:xfrm>
              <a:off x="8839434" y="1936137"/>
              <a:ext cx="2472132" cy="46207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C454D6-8B50-49A7-904F-626D4EFC7F3A}"/>
                </a:ext>
              </a:extLst>
            </p:cNvPr>
            <p:cNvSpPr/>
            <p:nvPr/>
          </p:nvSpPr>
          <p:spPr>
            <a:xfrm>
              <a:off x="10747941" y="1801641"/>
              <a:ext cx="778598" cy="57782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BCA962-8F32-4EF5-9A47-802F44765859}"/>
              </a:ext>
            </a:extLst>
          </p:cNvPr>
          <p:cNvGrpSpPr/>
          <p:nvPr/>
        </p:nvGrpSpPr>
        <p:grpSpPr>
          <a:xfrm>
            <a:off x="5133903" y="1936137"/>
            <a:ext cx="2568884" cy="4620724"/>
            <a:chOff x="5133903" y="1936137"/>
            <a:chExt cx="2568884" cy="46207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4A118ED-E06E-46C7-BC78-02A7C40CF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39"/>
            <a:stretch/>
          </p:blipFill>
          <p:spPr>
            <a:xfrm>
              <a:off x="5133903" y="1936137"/>
              <a:ext cx="2568884" cy="46207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2720148-B4B7-4BFA-9B4E-025692A1BFE9}"/>
                </a:ext>
              </a:extLst>
            </p:cNvPr>
            <p:cNvSpPr/>
            <p:nvPr/>
          </p:nvSpPr>
          <p:spPr>
            <a:xfrm>
              <a:off x="5947563" y="5658417"/>
              <a:ext cx="942123" cy="69927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08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659" y="526554"/>
            <a:ext cx="3658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템플릿 중 </a:t>
            </a:r>
            <a:r>
              <a:rPr lang="en-US" altLang="ko-KR" b="1" dirty="0">
                <a:latin typeface="+mn-ea"/>
              </a:rPr>
              <a:t>“mini”</a:t>
            </a:r>
            <a:r>
              <a:rPr lang="ko-KR" altLang="en-US" b="1" dirty="0">
                <a:latin typeface="+mn-ea"/>
              </a:rPr>
              <a:t> 선택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400" dirty="0"/>
              <a:t>왼쪽 위 </a:t>
            </a:r>
            <a:r>
              <a:rPr lang="en-US" altLang="ko-KR" sz="1400" dirty="0"/>
              <a:t>&lt; </a:t>
            </a:r>
            <a:r>
              <a:rPr lang="ko-KR" altLang="en-US" sz="1400" dirty="0"/>
              <a:t>버튼을 눌러서 나가면 선택한 템플릿이 계속 적용되어 있습니다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698936" y="680442"/>
            <a:ext cx="279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아래쪽의 동그라미를 </a:t>
            </a:r>
            <a:endParaRPr lang="en-US" altLang="ko-KR" b="1" dirty="0"/>
          </a:p>
          <a:p>
            <a:pPr algn="ctr"/>
            <a:r>
              <a:rPr lang="ko-KR" altLang="en-US" b="1" dirty="0"/>
              <a:t>눌러 사진 촬영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50060B-9B38-484C-8EEF-0D78B3C90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5" b="11815"/>
          <a:stretch/>
        </p:blipFill>
        <p:spPr>
          <a:xfrm>
            <a:off x="4906034" y="1860252"/>
            <a:ext cx="2467474" cy="462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CEB43A-EFFA-4F61-BF66-ADDE45F83682}"/>
              </a:ext>
            </a:extLst>
          </p:cNvPr>
          <p:cNvSpPr txBox="1"/>
          <p:nvPr/>
        </p:nvSpPr>
        <p:spPr>
          <a:xfrm>
            <a:off x="8056631" y="388054"/>
            <a:ext cx="38113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오른쪽 위 공유하기 버튼을 눌러 </a:t>
            </a:r>
            <a:endParaRPr lang="en-US" altLang="ko-KR" b="1" dirty="0"/>
          </a:p>
          <a:p>
            <a:pPr algn="ctr"/>
            <a:r>
              <a:rPr lang="ko-KR" altLang="en-US" b="1" dirty="0"/>
              <a:t>오픈 </a:t>
            </a:r>
            <a:r>
              <a:rPr lang="ko-KR" altLang="en-US" b="1" dirty="0" err="1"/>
              <a:t>카톡방에</a:t>
            </a:r>
            <a:r>
              <a:rPr lang="ko-KR" altLang="en-US" b="1" dirty="0"/>
              <a:t> 바로 공유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여러 장 찍었을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저장 버튼을 눌러 앱 내 앨범이나 갤러리 속 사진들을 선택해 공유</a:t>
            </a:r>
            <a:r>
              <a:rPr lang="en-US" altLang="ko-KR" sz="1400" dirty="0"/>
              <a:t>) 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D3CF81-31ED-4CEB-8141-2C6FC43A2DD9}"/>
              </a:ext>
            </a:extLst>
          </p:cNvPr>
          <p:cNvGrpSpPr/>
          <p:nvPr/>
        </p:nvGrpSpPr>
        <p:grpSpPr>
          <a:xfrm>
            <a:off x="1029426" y="1860252"/>
            <a:ext cx="2655296" cy="4835435"/>
            <a:chOff x="1029426" y="1869305"/>
            <a:chExt cx="2655296" cy="483543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7E33C2-1C40-40B8-9BF8-946214103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77" b="12078"/>
            <a:stretch/>
          </p:blipFill>
          <p:spPr>
            <a:xfrm>
              <a:off x="1029426" y="1869305"/>
              <a:ext cx="2655296" cy="46224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72C6D1-EA9C-4455-90CF-AE145ED5821D}"/>
                </a:ext>
              </a:extLst>
            </p:cNvPr>
            <p:cNvSpPr/>
            <p:nvPr/>
          </p:nvSpPr>
          <p:spPr>
            <a:xfrm>
              <a:off x="2308634" y="4744014"/>
              <a:ext cx="923454" cy="1960726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BA9672-BD8D-41CE-921A-96127E4579C0}"/>
              </a:ext>
            </a:extLst>
          </p:cNvPr>
          <p:cNvGrpSpPr/>
          <p:nvPr/>
        </p:nvGrpSpPr>
        <p:grpSpPr>
          <a:xfrm>
            <a:off x="8594820" y="1710593"/>
            <a:ext cx="3301433" cy="4772059"/>
            <a:chOff x="8594820" y="1719646"/>
            <a:chExt cx="3301433" cy="477205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A2D0B52-6246-4C46-9EFE-FCD071596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77" b="12078"/>
            <a:stretch/>
          </p:blipFill>
          <p:spPr>
            <a:xfrm>
              <a:off x="8594820" y="1869305"/>
              <a:ext cx="3054682" cy="4622400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14A5FA3-B3A6-4B6D-9BD6-FAB0EF4A5E47}"/>
                </a:ext>
              </a:extLst>
            </p:cNvPr>
            <p:cNvSpPr/>
            <p:nvPr/>
          </p:nvSpPr>
          <p:spPr>
            <a:xfrm>
              <a:off x="10614492" y="1719646"/>
              <a:ext cx="1281761" cy="63425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7153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895</Words>
  <Application>Microsoft Office PowerPoint</Application>
  <PresentationFormat>와이드스크린</PresentationFormat>
  <Paragraphs>93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2020 - 1  Organic Chemistry 1 Mid-term Exam Guidelines</dc:title>
  <dc:creator>정유진</dc:creator>
  <cp:lastModifiedBy>정 지윤</cp:lastModifiedBy>
  <cp:revision>91</cp:revision>
  <dcterms:created xsi:type="dcterms:W3CDTF">2020-04-24T09:20:01Z</dcterms:created>
  <dcterms:modified xsi:type="dcterms:W3CDTF">2021-04-09T11:20:18Z</dcterms:modified>
</cp:coreProperties>
</file>